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7" r:id="rId15"/>
    <p:sldId id="279" r:id="rId16"/>
    <p:sldId id="278" r:id="rId17"/>
    <p:sldId id="270" r:id="rId18"/>
    <p:sldId id="272" r:id="rId19"/>
    <p:sldId id="271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FD9D-0426-43B6-9637-7B4255EFD70A}" type="datetimeFigureOut">
              <a:rPr lang="nl-NL" smtClean="0"/>
              <a:t>4-2-2014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E302-1E2D-423D-AA9F-A4F19584F5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7C2A-2690-43E5-8141-BDD486A77B26}" type="datetime1">
              <a:rPr lang="nl-NL" smtClean="0"/>
              <a:t>4-2-2014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D975-E85E-4165-8047-FA459DD48EFF}" type="datetime1">
              <a:rPr lang="nl-NL" smtClean="0"/>
              <a:t>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9A-E81D-42B0-A1B9-908EB84F4D43}" type="datetime1">
              <a:rPr lang="nl-NL" smtClean="0"/>
              <a:t>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CE48-73C4-4EEB-A4AC-CFE46B4F6A40}" type="datetime1">
              <a:rPr lang="nl-NL" smtClean="0"/>
              <a:t>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EE5F-6665-438A-8A14-2AFA5210C167}" type="datetime1">
              <a:rPr lang="nl-NL" smtClean="0"/>
              <a:t>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0CCD-5308-4773-9774-420891B8BC6B}" type="datetime1">
              <a:rPr lang="nl-NL" smtClean="0"/>
              <a:t>4-2-2014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C78-C3DD-4962-9391-B99A07807062}" type="datetime1">
              <a:rPr lang="nl-NL" smtClean="0"/>
              <a:t>4-2-2014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50AD-8850-4704-846A-1ADD499A654E}" type="datetime1">
              <a:rPr lang="nl-NL" smtClean="0"/>
              <a:t>4-2-2014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78B2-AB82-437D-BD72-4010B7FBBAFD}" type="datetime1">
              <a:rPr lang="nl-NL" smtClean="0"/>
              <a:t>4-2-2014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E48E-587F-43FF-A168-341A3A10CC6D}" type="datetime1">
              <a:rPr lang="nl-NL" smtClean="0"/>
              <a:t>4-2-2014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6502-54F3-4505-9E79-FB1E809766AE}" type="datetime1">
              <a:rPr lang="nl-NL" smtClean="0"/>
              <a:t>4-2-2014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52F229-E955-4178-B104-8116CBC60D28}" type="datetime1">
              <a:rPr lang="nl-NL" smtClean="0"/>
              <a:t>4-2-2014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DD47A9-28AD-4070-A9F7-98D9E08D9EA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latformds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sz="3900" b="1" dirty="0" smtClean="0">
                <a:solidFill>
                  <a:srgbClr val="FF0000"/>
                </a:solidFill>
              </a:rPr>
              <a:t>Openbare les 3 februari 2014</a:t>
            </a:r>
          </a:p>
          <a:p>
            <a:r>
              <a:rPr lang="nl-NL" sz="3900" b="1" dirty="0" smtClean="0">
                <a:solidFill>
                  <a:srgbClr val="FF0000"/>
                </a:solidFill>
              </a:rPr>
              <a:t>Cartesius University</a:t>
            </a:r>
            <a:endParaRPr lang="nl-NL" sz="3900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 smtClean="0"/>
              <a:t>Vliegen zonder Vliegplan</a:t>
            </a:r>
            <a:br>
              <a:rPr lang="nl-NL" sz="6000" dirty="0" smtClean="0"/>
            </a:br>
            <a:r>
              <a:rPr lang="nl-NL" sz="3200" dirty="0" smtClean="0"/>
              <a:t>Onze economie</a:t>
            </a:r>
            <a:r>
              <a:rPr lang="nl-NL" sz="3200" smtClean="0"/>
              <a:t>; onze </a:t>
            </a:r>
            <a:r>
              <a:rPr lang="nl-NL" sz="3200" dirty="0" smtClean="0"/>
              <a:t>business modellen 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9479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/>
              <a:t>Laat </a:t>
            </a:r>
            <a:r>
              <a:rPr lang="nl-NL" b="1" dirty="0"/>
              <a:t>je </a:t>
            </a:r>
            <a:r>
              <a:rPr lang="nl-NL" b="1" dirty="0" smtClean="0"/>
              <a:t>geluid horen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>
            <a:normAutofit lnSpcReduction="10000"/>
          </a:bodyPr>
          <a:lstStyle/>
          <a:p>
            <a:endParaRPr lang="nl-NL" sz="2800" b="1" dirty="0" smtClean="0"/>
          </a:p>
          <a:p>
            <a:r>
              <a:rPr lang="nl-NL" sz="2800" b="1" dirty="0" smtClean="0"/>
              <a:t>Ben je verontwaardigd; laat het horen;</a:t>
            </a:r>
          </a:p>
          <a:p>
            <a:r>
              <a:rPr lang="nl-NL" sz="2800" b="1" dirty="0" smtClean="0"/>
              <a:t>Zet acties in </a:t>
            </a:r>
            <a:r>
              <a:rPr lang="nl-NL" sz="2800" b="1" dirty="0"/>
              <a:t>je</a:t>
            </a:r>
            <a:r>
              <a:rPr lang="nl-NL" sz="2800" b="1" u="sng" dirty="0"/>
              <a:t> </a:t>
            </a:r>
            <a:r>
              <a:rPr lang="nl-NL" sz="2800" b="1" dirty="0"/>
              <a:t>persoonlijke agenda voor ’14 </a:t>
            </a:r>
            <a:endParaRPr lang="nl-NL" sz="2800" b="1" dirty="0" smtClean="0"/>
          </a:p>
          <a:p>
            <a:r>
              <a:rPr lang="nl-NL" sz="2800" b="1" dirty="0" smtClean="0"/>
              <a:t>Laat  </a:t>
            </a:r>
            <a:r>
              <a:rPr lang="nl-NL" sz="2800" b="1" dirty="0"/>
              <a:t>je je stem horen bij </a:t>
            </a:r>
            <a:r>
              <a:rPr lang="nl-NL" sz="2800" b="1" dirty="0" smtClean="0"/>
              <a:t>bijeenkomsten;</a:t>
            </a:r>
          </a:p>
          <a:p>
            <a:pPr lvl="0"/>
            <a:r>
              <a:rPr lang="nl-NL" sz="2800" b="1" dirty="0" smtClean="0"/>
              <a:t>Wat  </a:t>
            </a:r>
            <a:r>
              <a:rPr lang="nl-NL" sz="2800" b="1" dirty="0"/>
              <a:t>doe je met je website? / Blog / </a:t>
            </a:r>
            <a:r>
              <a:rPr lang="nl-NL" sz="2800" b="1" dirty="0" err="1" smtClean="0"/>
              <a:t>Twitter</a:t>
            </a:r>
            <a:endParaRPr lang="nl-NL" sz="2800" b="1" dirty="0"/>
          </a:p>
          <a:p>
            <a:pPr lvl="0"/>
            <a:r>
              <a:rPr lang="nl-NL" sz="2800" b="1" dirty="0" smtClean="0"/>
              <a:t>Ben  </a:t>
            </a:r>
            <a:r>
              <a:rPr lang="nl-NL" sz="2800" b="1" dirty="0"/>
              <a:t>al bij een duurzame </a:t>
            </a:r>
            <a:r>
              <a:rPr lang="nl-NL" sz="2800" b="1" dirty="0" smtClean="0"/>
              <a:t>bank? </a:t>
            </a:r>
          </a:p>
          <a:p>
            <a:pPr lvl="0"/>
            <a:r>
              <a:rPr lang="nl-NL" sz="2800" b="1" dirty="0" smtClean="0"/>
              <a:t>Heb  </a:t>
            </a:r>
            <a:r>
              <a:rPr lang="nl-NL" sz="2800" b="1" dirty="0"/>
              <a:t>je al duurzame energie? </a:t>
            </a:r>
          </a:p>
          <a:p>
            <a:pPr lvl="0"/>
            <a:r>
              <a:rPr lang="nl-NL" sz="2800" b="1" dirty="0" smtClean="0"/>
              <a:t>Heb  </a:t>
            </a:r>
            <a:r>
              <a:rPr lang="nl-NL" sz="2800" b="1" dirty="0"/>
              <a:t>je je voetafdruk al eens berekend</a:t>
            </a:r>
            <a:r>
              <a:rPr lang="nl-NL" sz="2800" b="1" dirty="0" smtClean="0"/>
              <a:t>?</a:t>
            </a:r>
          </a:p>
          <a:p>
            <a:pPr lvl="0"/>
            <a:r>
              <a:rPr lang="nl-NL" sz="2800" b="1" dirty="0" err="1"/>
              <a:t>Etc</a:t>
            </a:r>
            <a:r>
              <a:rPr lang="nl-NL" sz="2800" b="1" dirty="0"/>
              <a:t> </a:t>
            </a:r>
            <a:r>
              <a:rPr lang="nl-NL" sz="2800" b="1" dirty="0" err="1"/>
              <a:t>etc</a:t>
            </a:r>
            <a:r>
              <a:rPr lang="nl-NL" sz="2800" b="1" dirty="0"/>
              <a:t> </a:t>
            </a:r>
            <a:endParaRPr lang="nl-NL" sz="2800" b="1" dirty="0" smtClean="0"/>
          </a:p>
          <a:p>
            <a:pPr lvl="0"/>
            <a:r>
              <a:rPr lang="nl-NL" sz="2800" b="1" dirty="0" smtClean="0"/>
              <a:t>Waar heb je het over op verjaardagen?</a:t>
            </a:r>
            <a:endParaRPr lang="nl-NL" sz="28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56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Van onzichtbare </a:t>
            </a:r>
            <a:r>
              <a:rPr lang="nl-NL" b="1" dirty="0" smtClean="0"/>
              <a:t>hand ….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11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nl-NL" sz="2800" dirty="0"/>
              <a:t>Koude oorlog: keuze Sovjetplanning of vrije markt</a:t>
            </a:r>
          </a:p>
          <a:p>
            <a:r>
              <a:rPr lang="nl-NL" sz="2800" dirty="0"/>
              <a:t>Neoliberalisme </a:t>
            </a:r>
            <a:r>
              <a:rPr lang="nl-NL" sz="2800" dirty="0" smtClean="0"/>
              <a:t>T.I.N.A. </a:t>
            </a:r>
            <a:r>
              <a:rPr lang="nl-NL" sz="2800" dirty="0" err="1" smtClean="0"/>
              <a:t>Thatcher</a:t>
            </a:r>
            <a:r>
              <a:rPr lang="nl-NL" sz="2800" dirty="0" smtClean="0"/>
              <a:t>, Reagan</a:t>
            </a:r>
          </a:p>
          <a:p>
            <a:r>
              <a:rPr lang="nl-NL" sz="2800" dirty="0"/>
              <a:t>Embedded </a:t>
            </a:r>
            <a:r>
              <a:rPr lang="nl-NL" sz="2800" dirty="0" err="1"/>
              <a:t>neoliberalism</a:t>
            </a:r>
            <a:endParaRPr lang="nl-NL" sz="2800" dirty="0"/>
          </a:p>
          <a:p>
            <a:r>
              <a:rPr lang="nl-NL" sz="2800" dirty="0" smtClean="0"/>
              <a:t>Hand </a:t>
            </a:r>
            <a:r>
              <a:rPr lang="nl-NL" sz="2800" dirty="0"/>
              <a:t>van de corporate planning van de </a:t>
            </a:r>
            <a:r>
              <a:rPr lang="nl-NL" sz="2800" dirty="0" err="1"/>
              <a:t>oligopolies</a:t>
            </a:r>
            <a:endParaRPr lang="nl-NL" sz="2800" dirty="0"/>
          </a:p>
          <a:p>
            <a:r>
              <a:rPr lang="nl-NL" sz="2800" dirty="0" smtClean="0"/>
              <a:t>Niet zonder markt</a:t>
            </a:r>
            <a:r>
              <a:rPr lang="nl-NL" sz="2800" dirty="0" smtClean="0"/>
              <a:t>. A. Sen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96" y="1607366"/>
            <a:ext cx="3190160" cy="426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Naar zichtbare hand 1</a:t>
            </a:r>
            <a:br>
              <a:rPr lang="nl-NL" b="1" dirty="0" smtClean="0"/>
            </a:br>
            <a:r>
              <a:rPr lang="nl-NL" b="1" dirty="0" smtClean="0"/>
              <a:t>Zelf markten tekenen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john@johnhuige.nl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12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Market design </a:t>
            </a:r>
            <a:r>
              <a:rPr lang="nl-NL" sz="2800" dirty="0" err="1" smtClean="0"/>
              <a:t>theory</a:t>
            </a:r>
            <a:endParaRPr lang="nl-NL" sz="2800" dirty="0" smtClean="0"/>
          </a:p>
          <a:p>
            <a:r>
              <a:rPr lang="nl-NL" sz="2800" dirty="0" smtClean="0"/>
              <a:t>Juiste schaalgrootte </a:t>
            </a:r>
          </a:p>
          <a:p>
            <a:r>
              <a:rPr lang="nl-NL" sz="2800" dirty="0" smtClean="0"/>
              <a:t>Ecologisch</a:t>
            </a:r>
          </a:p>
          <a:p>
            <a:r>
              <a:rPr lang="nl-NL" sz="2800" dirty="0" smtClean="0"/>
              <a:t>Bio mimicry</a:t>
            </a:r>
          </a:p>
          <a:p>
            <a:r>
              <a:rPr lang="nl-NL" sz="2800" dirty="0" smtClean="0"/>
              <a:t>Circulaire economie</a:t>
            </a:r>
          </a:p>
          <a:p>
            <a:r>
              <a:rPr lang="nl-NL" sz="2800" dirty="0" smtClean="0"/>
              <a:t>Regionale economie</a:t>
            </a:r>
          </a:p>
          <a:p>
            <a:r>
              <a:rPr lang="nl-NL" sz="2800" dirty="0" smtClean="0"/>
              <a:t>De nieuwe commons </a:t>
            </a:r>
          </a:p>
          <a:p>
            <a:r>
              <a:rPr lang="nl-NL" sz="2800" dirty="0" smtClean="0"/>
              <a:t>Eindelijk iets doen aan oligopoliemacht</a:t>
            </a:r>
            <a:endParaRPr lang="nl-NL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2354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Naar de zichtbare hand 2</a:t>
            </a:r>
            <a:br>
              <a:rPr lang="nl-NL" b="1" dirty="0" smtClean="0"/>
            </a:br>
            <a:r>
              <a:rPr lang="nl-NL" b="1" dirty="0" smtClean="0"/>
              <a:t>Nieuwe </a:t>
            </a:r>
            <a:r>
              <a:rPr lang="nl-NL" b="1" dirty="0"/>
              <a:t>business modellen tekenen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13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Coöperatief samenwerken </a:t>
            </a:r>
            <a:endParaRPr lang="nl-NL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nl-NL" dirty="0" smtClean="0"/>
              <a:t>Communities  </a:t>
            </a:r>
            <a:r>
              <a:rPr lang="nl-NL" dirty="0"/>
              <a:t>maken rond een product / producten.</a:t>
            </a:r>
            <a:endParaRPr lang="nl-NL" sz="2800" dirty="0"/>
          </a:p>
          <a:p>
            <a:r>
              <a:rPr lang="nl-NL" dirty="0" smtClean="0"/>
              <a:t>Meervoudige </a:t>
            </a:r>
            <a:r>
              <a:rPr lang="nl-NL" dirty="0"/>
              <a:t>waarden bewust scheppen </a:t>
            </a:r>
            <a:endParaRPr lang="nl-NL" dirty="0" smtClean="0"/>
          </a:p>
          <a:p>
            <a:r>
              <a:rPr lang="nl-NL" dirty="0"/>
              <a:t>Geld is niet enig </a:t>
            </a:r>
            <a:r>
              <a:rPr lang="nl-NL" dirty="0" smtClean="0"/>
              <a:t>ruilmiddel</a:t>
            </a:r>
          </a:p>
          <a:p>
            <a:r>
              <a:rPr lang="nl-NL" dirty="0" smtClean="0"/>
              <a:t>Economie  </a:t>
            </a:r>
            <a:r>
              <a:rPr lang="nl-NL" dirty="0"/>
              <a:t>op basis van </a:t>
            </a:r>
            <a:r>
              <a:rPr lang="nl-NL" dirty="0" smtClean="0"/>
              <a:t>behoeften</a:t>
            </a:r>
          </a:p>
          <a:p>
            <a:r>
              <a:rPr lang="nl-NL" dirty="0"/>
              <a:t>Bezit niet meer </a:t>
            </a:r>
            <a:r>
              <a:rPr lang="nl-NL" dirty="0" smtClean="0"/>
              <a:t>centraal; gebruik wel</a:t>
            </a:r>
          </a:p>
          <a:p>
            <a:r>
              <a:rPr lang="nl-NL" dirty="0"/>
              <a:t>Commitment voor langere </a:t>
            </a:r>
            <a:r>
              <a:rPr lang="nl-NL" dirty="0" smtClean="0"/>
              <a:t>termijn</a:t>
            </a:r>
          </a:p>
          <a:p>
            <a:r>
              <a:rPr lang="nl-NL" dirty="0"/>
              <a:t>Ontwikkel complementair geld </a:t>
            </a:r>
            <a:endParaRPr lang="nl-NL" dirty="0" smtClean="0"/>
          </a:p>
          <a:p>
            <a:r>
              <a:rPr lang="nl-NL" dirty="0" smtClean="0"/>
              <a:t>Jan Jonker, Duurzaam denken, doen.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56" y="2708920"/>
            <a:ext cx="2592288" cy="36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Creativiteit focussen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14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nl-NL" sz="3200" dirty="0" smtClean="0"/>
          </a:p>
          <a:p>
            <a:endParaRPr lang="nl-NL" sz="3200" dirty="0"/>
          </a:p>
          <a:p>
            <a:endParaRPr lang="nl-NL" sz="3200" dirty="0" smtClean="0"/>
          </a:p>
          <a:p>
            <a:r>
              <a:rPr lang="nl-NL" sz="3200" dirty="0" smtClean="0"/>
              <a:t>Distributieve  creativiteit</a:t>
            </a:r>
          </a:p>
          <a:p>
            <a:r>
              <a:rPr lang="nl-NL" sz="3200" dirty="0" smtClean="0"/>
              <a:t>Lerende creativiteit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200" dirty="0" smtClean="0"/>
              <a:t>Innovatieve creativiteit: Cross overs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200" dirty="0" smtClean="0"/>
              <a:t>Ambachtelijke creativiteit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200" dirty="0" smtClean="0"/>
              <a:t>Duurzame creativiteit </a:t>
            </a:r>
            <a:r>
              <a:rPr lang="nl-NL" sz="3200" dirty="0" smtClean="0"/>
              <a:t>tegen wegwerpcultuur.</a:t>
            </a:r>
            <a:endParaRPr lang="nl-NL" sz="32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nl-NL" sz="3200" dirty="0" smtClean="0"/>
          </a:p>
          <a:p>
            <a:endParaRPr lang="nl-NL" sz="3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92" y="1484784"/>
            <a:ext cx="352184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nl-NL" sz="3600" dirty="0" smtClean="0"/>
              <a:t>Stedelijke creativiteit grootste uitdaging</a:t>
            </a:r>
            <a:r>
              <a:rPr lang="nl-NL" sz="3200" dirty="0" smtClean="0"/>
              <a:t/>
            </a:r>
            <a:br>
              <a:rPr lang="nl-NL" sz="3200" dirty="0" smtClean="0"/>
            </a:b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15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01616" cy="4572000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nl-NL" sz="36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600" dirty="0" smtClean="0"/>
              <a:t>Mondiale </a:t>
            </a:r>
            <a:r>
              <a:rPr lang="nl-NL" sz="3600" dirty="0"/>
              <a:t>stedelijke problematiek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200" dirty="0"/>
              <a:t>Energie woningen / bedrijven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200" dirty="0"/>
              <a:t>Voedsel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200" dirty="0"/>
              <a:t>Mobiliteit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nl-NL" sz="3200" dirty="0" smtClean="0"/>
              <a:t>Duurzame en cultureel diverse </a:t>
            </a:r>
            <a:r>
              <a:rPr lang="nl-NL" sz="3200" dirty="0" smtClean="0"/>
              <a:t>samenlevingsvormen.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744416" cy="40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Stedelijk dynamiek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john@johnhuige.nl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16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4752528" cy="4967064"/>
          </a:xfrm>
        </p:spPr>
        <p:txBody>
          <a:bodyPr>
            <a:noAutofit/>
          </a:bodyPr>
          <a:lstStyle/>
          <a:p>
            <a:r>
              <a:rPr lang="nl-NL" sz="2800" dirty="0" smtClean="0"/>
              <a:t>Het bestaande is leidend </a:t>
            </a:r>
          </a:p>
          <a:p>
            <a:r>
              <a:rPr lang="nl-NL" sz="2800" dirty="0" smtClean="0"/>
              <a:t>Het belang van betrokkenheid</a:t>
            </a:r>
          </a:p>
          <a:p>
            <a:r>
              <a:rPr lang="nl-NL" sz="2800" dirty="0"/>
              <a:t>D</a:t>
            </a:r>
            <a:r>
              <a:rPr lang="nl-NL" sz="2800" dirty="0" smtClean="0"/>
              <a:t>e stad is sociaal kapitaal </a:t>
            </a:r>
          </a:p>
          <a:p>
            <a:r>
              <a:rPr lang="nl-NL" sz="2800" dirty="0" smtClean="0"/>
              <a:t>De kunst is hoe te mobiliseren:</a:t>
            </a:r>
          </a:p>
          <a:p>
            <a:pPr lvl="1"/>
            <a:r>
              <a:rPr lang="nl-NL" sz="2800" dirty="0" smtClean="0"/>
              <a:t>Kwaliteitsverbetering kan</a:t>
            </a:r>
          </a:p>
          <a:p>
            <a:pPr lvl="1"/>
            <a:r>
              <a:rPr lang="nl-NL" sz="2800" dirty="0" smtClean="0"/>
              <a:t>Realiseer plannen snel </a:t>
            </a:r>
          </a:p>
          <a:p>
            <a:pPr lvl="1"/>
            <a:r>
              <a:rPr lang="nl-NL" sz="2800" dirty="0" smtClean="0"/>
              <a:t>Meet, analyseer, communiceer.</a:t>
            </a:r>
          </a:p>
          <a:p>
            <a:r>
              <a:rPr lang="nl-NL" sz="2800" dirty="0" smtClean="0"/>
              <a:t>De toekomst is aan de regionale </a:t>
            </a:r>
            <a:r>
              <a:rPr lang="nl-NL" sz="2800" dirty="0"/>
              <a:t>stad </a:t>
            </a:r>
            <a:r>
              <a:rPr lang="nl-NL" sz="2800" dirty="0" smtClean="0"/>
              <a:t>(Maarten Hajer)</a:t>
            </a:r>
          </a:p>
          <a:p>
            <a:r>
              <a:rPr lang="nl-NL" sz="2800" dirty="0" smtClean="0"/>
              <a:t>Stop sociale en ruimtelijke segmentering (Ralf </a:t>
            </a:r>
            <a:r>
              <a:rPr lang="nl-NL" sz="2800" dirty="0" err="1" smtClean="0"/>
              <a:t>Fücks</a:t>
            </a:r>
            <a:r>
              <a:rPr lang="nl-NL" sz="2800" dirty="0" smtClean="0"/>
              <a:t>).</a:t>
            </a:r>
            <a:endParaRPr lang="nl-N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70784" cy="341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nl-NL" b="1" dirty="0" smtClean="0"/>
              <a:t>Vliegen met vallen en opstaan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17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Nieuwe </a:t>
            </a:r>
            <a:r>
              <a:rPr lang="nl-NL" dirty="0" smtClean="0"/>
              <a:t>verdienmodellen: </a:t>
            </a:r>
            <a:r>
              <a:rPr lang="nl-NL" dirty="0"/>
              <a:t>betalen naar vermogen, naar </a:t>
            </a:r>
            <a:r>
              <a:rPr lang="nl-NL" dirty="0" smtClean="0"/>
              <a:t>waardering, leasen,  …</a:t>
            </a:r>
          </a:p>
          <a:p>
            <a:r>
              <a:rPr lang="nl-NL" dirty="0" smtClean="0"/>
              <a:t>Nieuwe hybride samenwerkingsvormen tussen privé en overheid; tussen maatschappelijke projecten zonder winstoogmerk en bedrijven</a:t>
            </a:r>
            <a:endParaRPr lang="nl-NL" dirty="0"/>
          </a:p>
          <a:p>
            <a:r>
              <a:rPr lang="nl-NL" dirty="0" smtClean="0"/>
              <a:t>Zoeken naar innovatie in de natuur; ander gebruik van ecosysteemdiensten (water, lucht, hout); </a:t>
            </a:r>
            <a:r>
              <a:rPr lang="nl-NL" dirty="0"/>
              <a:t>g</a:t>
            </a:r>
            <a:r>
              <a:rPr lang="nl-NL" dirty="0" smtClean="0"/>
              <a:t>rondgebruik </a:t>
            </a:r>
            <a:endParaRPr lang="nl-NL" dirty="0" smtClean="0"/>
          </a:p>
          <a:p>
            <a:r>
              <a:rPr lang="nl-NL" dirty="0" smtClean="0"/>
              <a:t>Anders aankijken tegen voedsel; voedselgebruik; </a:t>
            </a:r>
            <a:r>
              <a:rPr lang="nl-NL" dirty="0" smtClean="0"/>
              <a:t>voedselketen.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646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Tussen hemel en aarde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18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513584" cy="4572000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Grensvlak privé – maatschappij</a:t>
            </a:r>
          </a:p>
          <a:p>
            <a:r>
              <a:rPr lang="nl-NL" dirty="0" smtClean="0"/>
              <a:t>Bijstandsjongeren  zinnige arbeid bezorgen</a:t>
            </a:r>
          </a:p>
          <a:p>
            <a:r>
              <a:rPr lang="nl-NL" dirty="0" smtClean="0"/>
              <a:t>Eigen energiemaatschappij organiseren</a:t>
            </a:r>
          </a:p>
          <a:p>
            <a:r>
              <a:rPr lang="nl-NL" dirty="0" smtClean="0"/>
              <a:t>Eigen verzekeringen organiseren; broodfonds</a:t>
            </a:r>
          </a:p>
          <a:p>
            <a:r>
              <a:rPr lang="nl-NL" dirty="0" smtClean="0"/>
              <a:t>Eigen munt: de </a:t>
            </a:r>
            <a:r>
              <a:rPr lang="nl-NL" dirty="0" err="1" smtClean="0"/>
              <a:t>Camu</a:t>
            </a:r>
            <a:endParaRPr lang="nl-NL" dirty="0" smtClean="0"/>
          </a:p>
          <a:p>
            <a:r>
              <a:rPr lang="nl-NL" dirty="0" smtClean="0"/>
              <a:t>Zelforganisatie als sociale </a:t>
            </a:r>
            <a:r>
              <a:rPr lang="nl-NL" dirty="0" smtClean="0"/>
              <a:t>veerkracht.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899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Nieuwe financieringsmodellen 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19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Donaties </a:t>
            </a:r>
          </a:p>
          <a:p>
            <a:pPr lvl="0"/>
            <a:r>
              <a:rPr lang="nl-NL" dirty="0"/>
              <a:t>Peer-</a:t>
            </a:r>
            <a:r>
              <a:rPr lang="nl-NL" dirty="0" err="1"/>
              <a:t>to</a:t>
            </a:r>
            <a:r>
              <a:rPr lang="nl-NL" dirty="0"/>
              <a:t>-peer-</a:t>
            </a:r>
            <a:r>
              <a:rPr lang="nl-NL" dirty="0" err="1"/>
              <a:t>lending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Kredietunies  in UK bijna miljard in 2013</a:t>
            </a:r>
          </a:p>
          <a:p>
            <a:pPr lvl="0"/>
            <a:r>
              <a:rPr lang="nl-NL" dirty="0"/>
              <a:t>Crowdfunding </a:t>
            </a:r>
          </a:p>
          <a:p>
            <a:pPr lvl="0"/>
            <a:r>
              <a:rPr lang="en-US" dirty="0" smtClean="0"/>
              <a:t>Community </a:t>
            </a:r>
            <a:r>
              <a:rPr lang="en-US" dirty="0"/>
              <a:t>shares </a:t>
            </a:r>
            <a:endParaRPr lang="nl-NL" dirty="0"/>
          </a:p>
          <a:p>
            <a:pPr lvl="0"/>
            <a:r>
              <a:rPr lang="nl-NL" dirty="0" smtClean="0"/>
              <a:t>Micro-financiering</a:t>
            </a:r>
            <a:endParaRPr lang="nl-NL" dirty="0"/>
          </a:p>
          <a:p>
            <a:pPr lvl="0"/>
            <a:r>
              <a:rPr lang="nl-NL" dirty="0" err="1"/>
              <a:t>Invoice</a:t>
            </a:r>
            <a:r>
              <a:rPr lang="nl-NL" dirty="0"/>
              <a:t> </a:t>
            </a:r>
            <a:r>
              <a:rPr lang="nl-NL" dirty="0" err="1"/>
              <a:t>trading</a:t>
            </a:r>
            <a:r>
              <a:rPr lang="nl-NL" dirty="0"/>
              <a:t> &amp; </a:t>
            </a:r>
            <a:r>
              <a:rPr lang="nl-NL" dirty="0" err="1" smtClean="0"/>
              <a:t>receivables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40" y="3140968"/>
            <a:ext cx="382565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7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Vliegplan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Welk type vlucht</a:t>
            </a:r>
          </a:p>
          <a:p>
            <a:r>
              <a:rPr lang="nl-NL" dirty="0" smtClean="0"/>
              <a:t>Welke route</a:t>
            </a:r>
          </a:p>
          <a:p>
            <a:r>
              <a:rPr lang="nl-NL" dirty="0" smtClean="0"/>
              <a:t>Welk vliegtuig</a:t>
            </a:r>
          </a:p>
          <a:p>
            <a:r>
              <a:rPr lang="nl-NL" dirty="0" smtClean="0"/>
              <a:t>Welke hoogte</a:t>
            </a:r>
          </a:p>
          <a:p>
            <a:r>
              <a:rPr lang="nl-NL" dirty="0" smtClean="0"/>
              <a:t>Hoeveel passagiers</a:t>
            </a:r>
          </a:p>
          <a:p>
            <a:r>
              <a:rPr lang="nl-NL" dirty="0" smtClean="0"/>
              <a:t>Liggen de </a:t>
            </a:r>
            <a:r>
              <a:rPr lang="nl-NL" i="1" dirty="0" err="1" smtClean="0"/>
              <a:t>manuals</a:t>
            </a:r>
            <a:r>
              <a:rPr lang="nl-NL" dirty="0" smtClean="0"/>
              <a:t> klaar</a:t>
            </a:r>
          </a:p>
          <a:p>
            <a:r>
              <a:rPr lang="nl-NL" dirty="0" smtClean="0"/>
              <a:t>Geen bagageafhandeling.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104455" cy="40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nl-NL" dirty="0" smtClean="0"/>
              <a:t>Samen vertrekken 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20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/>
          <a:lstStyle/>
          <a:p>
            <a:r>
              <a:rPr lang="nl-NL" dirty="0" smtClean="0"/>
              <a:t>Grote voordelen coöperatie:</a:t>
            </a:r>
          </a:p>
          <a:p>
            <a:pPr lvl="1"/>
            <a:r>
              <a:rPr lang="nl-NL" dirty="0"/>
              <a:t>niet alleen; collega’s; </a:t>
            </a:r>
            <a:r>
              <a:rPr lang="nl-NL" dirty="0" smtClean="0"/>
              <a:t>koffiezetapparaat delen</a:t>
            </a:r>
            <a:endParaRPr lang="nl-NL" dirty="0"/>
          </a:p>
          <a:p>
            <a:pPr lvl="1"/>
            <a:r>
              <a:rPr lang="nl-NL" dirty="0"/>
              <a:t>klussen overdragen</a:t>
            </a:r>
          </a:p>
          <a:p>
            <a:pPr lvl="1"/>
            <a:r>
              <a:rPr lang="nl-NL" dirty="0"/>
              <a:t>grotere klussen aannemen; makkelijker voldoen aan aanbestedingseisen</a:t>
            </a:r>
          </a:p>
          <a:p>
            <a:pPr lvl="1"/>
            <a:r>
              <a:rPr lang="nl-NL" dirty="0"/>
              <a:t>spreiding deskundigheid</a:t>
            </a:r>
          </a:p>
          <a:p>
            <a:pPr lvl="1"/>
            <a:r>
              <a:rPr lang="nl-NL" dirty="0"/>
              <a:t>eigen </a:t>
            </a:r>
            <a:r>
              <a:rPr lang="nl-NL" i="1" dirty="0" err="1" smtClean="0"/>
              <a:t>taylor</a:t>
            </a:r>
            <a:r>
              <a:rPr lang="nl-NL" i="1" dirty="0" smtClean="0"/>
              <a:t> made</a:t>
            </a:r>
            <a:r>
              <a:rPr lang="nl-NL" dirty="0" smtClean="0"/>
              <a:t> </a:t>
            </a:r>
            <a:r>
              <a:rPr lang="nl-NL" dirty="0"/>
              <a:t>afspraken en constructie </a:t>
            </a:r>
            <a:r>
              <a:rPr lang="nl-NL" dirty="0" smtClean="0"/>
              <a:t>maken.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40299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verder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21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680520"/>
          </a:xfrm>
        </p:spPr>
        <p:txBody>
          <a:bodyPr/>
          <a:lstStyle/>
          <a:p>
            <a:pPr lvl="0"/>
            <a:r>
              <a:rPr lang="nl-NL" sz="2800" dirty="0"/>
              <a:t>De CAMU-COÖP</a:t>
            </a:r>
            <a:endParaRPr lang="nl-NL" dirty="0"/>
          </a:p>
          <a:p>
            <a:pPr lvl="1"/>
            <a:r>
              <a:rPr lang="nl-NL" dirty="0"/>
              <a:t>Bevorderen circulair, creatief en ecologisch denken</a:t>
            </a:r>
            <a:endParaRPr lang="nl-NL" sz="4800" dirty="0"/>
          </a:p>
          <a:p>
            <a:pPr lvl="1"/>
            <a:r>
              <a:rPr lang="nl-NL" dirty="0"/>
              <a:t>Pooling deskundigheid</a:t>
            </a:r>
            <a:endParaRPr lang="nl-NL" sz="4800" dirty="0"/>
          </a:p>
          <a:p>
            <a:pPr lvl="1"/>
            <a:r>
              <a:rPr lang="nl-NL" dirty="0"/>
              <a:t>Gezamenlijk opdrachten aannemen</a:t>
            </a:r>
            <a:endParaRPr lang="nl-NL" sz="4800" dirty="0"/>
          </a:p>
          <a:p>
            <a:pPr lvl="1"/>
            <a:r>
              <a:rPr lang="nl-NL" dirty="0"/>
              <a:t>Gezamenlijke inkoop (stroom, verzekering etc.)</a:t>
            </a:r>
            <a:endParaRPr lang="nl-NL" sz="4800" dirty="0"/>
          </a:p>
          <a:p>
            <a:pPr lvl="1"/>
            <a:r>
              <a:rPr lang="nl-NL" dirty="0"/>
              <a:t>Onderling advies en hulpbetoon; gezamenlijk veerkracht ontwikkelen</a:t>
            </a:r>
            <a:endParaRPr lang="nl-NL" sz="4800" dirty="0"/>
          </a:p>
          <a:p>
            <a:pPr lvl="1"/>
            <a:r>
              <a:rPr lang="nl-NL" dirty="0"/>
              <a:t>Platform voor crowdfunding en andere nieuwe financieringsvormen</a:t>
            </a:r>
            <a:endParaRPr lang="nl-NL" sz="4800" dirty="0"/>
          </a:p>
          <a:p>
            <a:pPr lvl="1"/>
            <a:r>
              <a:rPr lang="nl-NL" dirty="0"/>
              <a:t>Grondbeheer en </a:t>
            </a:r>
            <a:r>
              <a:rPr lang="nl-NL" dirty="0" smtClean="0"/>
              <a:t>huisvesting.</a:t>
            </a:r>
            <a:endParaRPr lang="nl-NL" sz="4800" dirty="0"/>
          </a:p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3528"/>
            <a:ext cx="3421757" cy="22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nl-NL" dirty="0" smtClean="0"/>
              <a:t>Zachte landing / harde landing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john@johnhuige.nl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22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968552"/>
          </a:xfrm>
        </p:spPr>
        <p:txBody>
          <a:bodyPr>
            <a:noAutofit/>
          </a:bodyPr>
          <a:lstStyle/>
          <a:p>
            <a:r>
              <a:rPr lang="nl-NL" sz="2800" dirty="0" smtClean="0"/>
              <a:t>Als we zelf niets doen..., doet: </a:t>
            </a:r>
          </a:p>
          <a:p>
            <a:pPr lvl="1"/>
            <a:r>
              <a:rPr lang="nl-NL" sz="2800" dirty="0" smtClean="0"/>
              <a:t>De overheid ook niets</a:t>
            </a:r>
          </a:p>
          <a:p>
            <a:pPr lvl="1"/>
            <a:r>
              <a:rPr lang="nl-NL" sz="2800" dirty="0" smtClean="0"/>
              <a:t>Doen bedrijven wat ze altijd al deden </a:t>
            </a:r>
            <a:r>
              <a:rPr lang="nl-NL" sz="2800" b="1" dirty="0" smtClean="0"/>
              <a:t>en </a:t>
            </a:r>
          </a:p>
          <a:p>
            <a:pPr lvl="1"/>
            <a:r>
              <a:rPr lang="nl-NL" sz="2800" dirty="0" smtClean="0"/>
              <a:t>Zijn de dijken op de duur niet hoog genoeg.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Zullen we dan maar ….</a:t>
            </a:r>
          </a:p>
          <a:p>
            <a:pPr marL="320040" lvl="1" indent="0">
              <a:buNone/>
            </a:pPr>
            <a:endParaRPr lang="nl-NL" sz="2800" dirty="0" smtClean="0"/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800" b="1" dirty="0" smtClean="0"/>
              <a:t>Hartelijk dank voor uw komst</a:t>
            </a:r>
          </a:p>
          <a:p>
            <a:pPr marL="0" indent="0">
              <a:buNone/>
            </a:pPr>
            <a:r>
              <a:rPr lang="nl-NL" sz="2800" b="1" dirty="0" smtClean="0"/>
              <a:t> en aandachtig luisteren. </a:t>
            </a:r>
            <a:endParaRPr lang="nl-NL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000772" cy="26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nl-NL" b="1" dirty="0" smtClean="0"/>
              <a:t>We zitten met heel veel vragen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rmAutofit/>
          </a:bodyPr>
          <a:lstStyle/>
          <a:p>
            <a:r>
              <a:rPr lang="nl-NL" sz="3500" dirty="0" smtClean="0"/>
              <a:t>Van egoïsme naar coöperatie?</a:t>
            </a:r>
          </a:p>
          <a:p>
            <a:r>
              <a:rPr lang="nl-NL" sz="3500" dirty="0" smtClean="0"/>
              <a:t>Worden we geleid door de </a:t>
            </a:r>
            <a:r>
              <a:rPr lang="nl-NL" sz="3500" dirty="0"/>
              <a:t>onzichtbare </a:t>
            </a:r>
            <a:r>
              <a:rPr lang="nl-NL" sz="3500" dirty="0" smtClean="0"/>
              <a:t>hand?</a:t>
            </a:r>
            <a:endParaRPr lang="nl-NL" sz="3500" dirty="0"/>
          </a:p>
          <a:p>
            <a:r>
              <a:rPr lang="nl-NL" sz="3500" dirty="0"/>
              <a:t>Hoe </a:t>
            </a:r>
            <a:r>
              <a:rPr lang="nl-NL" sz="3500" dirty="0" smtClean="0"/>
              <a:t>tegelijk </a:t>
            </a:r>
            <a:r>
              <a:rPr lang="nl-NL" sz="3500" dirty="0"/>
              <a:t>meerdere waarden </a:t>
            </a:r>
            <a:r>
              <a:rPr lang="nl-NL" sz="3500" dirty="0" smtClean="0"/>
              <a:t>creëren?</a:t>
            </a:r>
            <a:endParaRPr lang="nl-NL" sz="3500" dirty="0"/>
          </a:p>
          <a:p>
            <a:r>
              <a:rPr lang="nl-NL" sz="3500" dirty="0"/>
              <a:t>Hoe </a:t>
            </a:r>
            <a:r>
              <a:rPr lang="nl-NL" sz="3500" dirty="0" smtClean="0"/>
              <a:t>van </a:t>
            </a:r>
            <a:r>
              <a:rPr lang="nl-NL" sz="3500" dirty="0"/>
              <a:t>verontwaardiging naar </a:t>
            </a:r>
            <a:r>
              <a:rPr lang="nl-NL" sz="3500" dirty="0" smtClean="0"/>
              <a:t>verandering? </a:t>
            </a:r>
            <a:endParaRPr lang="nl-NL" sz="3500" dirty="0"/>
          </a:p>
          <a:p>
            <a:r>
              <a:rPr lang="nl-NL" sz="3500" dirty="0" smtClean="0"/>
              <a:t>CAMU als economische proeftuin?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9" y="4221088"/>
            <a:ext cx="437191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dirty="0" smtClean="0"/>
              <a:t>Wat zit tussen de oren?</a:t>
            </a:r>
            <a:endParaRPr lang="nl-NL" sz="4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4895056"/>
          </a:xfrm>
        </p:spPr>
        <p:txBody>
          <a:bodyPr/>
          <a:lstStyle/>
          <a:p>
            <a:r>
              <a:rPr lang="nl-NL" sz="4000" dirty="0" smtClean="0"/>
              <a:t>Zijn we slaaf </a:t>
            </a:r>
            <a:r>
              <a:rPr lang="nl-NL" sz="4000" dirty="0"/>
              <a:t>of </a:t>
            </a:r>
            <a:r>
              <a:rPr lang="nl-NL" sz="4000" dirty="0" smtClean="0"/>
              <a:t>baas</a:t>
            </a:r>
            <a:r>
              <a:rPr lang="nl-NL" sz="4000" dirty="0"/>
              <a:t> </a:t>
            </a:r>
            <a:r>
              <a:rPr lang="nl-NL" sz="4000" dirty="0" smtClean="0"/>
              <a:t>als ZZP-er? </a:t>
            </a:r>
          </a:p>
          <a:p>
            <a:r>
              <a:rPr lang="nl-NL" sz="4000" dirty="0" smtClean="0"/>
              <a:t>Is ‘t urgent, of zal het </a:t>
            </a:r>
            <a:r>
              <a:rPr lang="nl-NL" sz="4000" i="1" dirty="0" smtClean="0"/>
              <a:t>mijn tijd wel duren?</a:t>
            </a:r>
          </a:p>
          <a:p>
            <a:r>
              <a:rPr lang="nl-NL" sz="4000" dirty="0" smtClean="0"/>
              <a:t>Zien we kansen, of creëren we kansen?</a:t>
            </a:r>
          </a:p>
          <a:p>
            <a:endParaRPr lang="nl-NL" sz="2800" dirty="0"/>
          </a:p>
          <a:p>
            <a:endParaRPr lang="nl-NL" sz="2800" dirty="0" smtClean="0"/>
          </a:p>
          <a:p>
            <a:pPr algn="ctr"/>
            <a:r>
              <a:rPr lang="nl-NL" sz="2800" dirty="0" smtClean="0"/>
              <a:t> </a:t>
            </a:r>
            <a:endParaRPr lang="nl-NL" sz="2800" dirty="0"/>
          </a:p>
          <a:p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87269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/>
              <a:t>De grote lijn</a:t>
            </a:r>
            <a:endParaRPr lang="nl-NL" sz="48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3600" dirty="0" smtClean="0"/>
              <a:t>Schets van de horizon achter deze vragen:</a:t>
            </a:r>
          </a:p>
          <a:p>
            <a:pPr lvl="1"/>
            <a:r>
              <a:rPr lang="nl-NL" sz="3600" dirty="0" smtClean="0"/>
              <a:t>Economisch</a:t>
            </a:r>
          </a:p>
          <a:p>
            <a:pPr lvl="1"/>
            <a:r>
              <a:rPr lang="nl-NL" sz="3600" dirty="0" smtClean="0"/>
              <a:t>Bestuurlijk</a:t>
            </a:r>
          </a:p>
          <a:p>
            <a:pPr lvl="1"/>
            <a:r>
              <a:rPr lang="nl-NL" sz="3600" dirty="0" smtClean="0"/>
              <a:t>Sociaal</a:t>
            </a:r>
          </a:p>
          <a:p>
            <a:r>
              <a:rPr lang="nl-NL" sz="3600" dirty="0" smtClean="0"/>
              <a:t>Nieuwe aanvliegroutes:</a:t>
            </a:r>
          </a:p>
          <a:p>
            <a:pPr lvl="1"/>
            <a:r>
              <a:rPr lang="nl-NL" sz="3600" dirty="0" smtClean="0"/>
              <a:t>Laat je geluid horen</a:t>
            </a:r>
          </a:p>
          <a:p>
            <a:pPr lvl="1"/>
            <a:r>
              <a:rPr lang="nl-NL" sz="3600" dirty="0" smtClean="0"/>
              <a:t>Nieuwe organisatievormen</a:t>
            </a:r>
          </a:p>
          <a:p>
            <a:pPr lvl="1"/>
            <a:r>
              <a:rPr lang="nl-NL" sz="3600" dirty="0" smtClean="0"/>
              <a:t>Nieuwe activiteiten</a:t>
            </a:r>
          </a:p>
          <a:p>
            <a:r>
              <a:rPr lang="nl-NL" sz="3800" dirty="0" smtClean="0"/>
              <a:t>En een uitstapjes richting creativiteit en stedelijke dynamiek</a:t>
            </a:r>
            <a:r>
              <a:rPr lang="nl-NL" sz="3800" dirty="0"/>
              <a:t>.</a:t>
            </a:r>
            <a:endParaRPr lang="nl-NL" sz="3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28" y="1988840"/>
            <a:ext cx="3305452" cy="247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Economische horizon</a:t>
            </a:r>
            <a:br>
              <a:rPr lang="nl-NL" b="1" dirty="0" smtClean="0"/>
            </a:br>
            <a:r>
              <a:rPr lang="nl-NL" b="1" dirty="0" smtClean="0"/>
              <a:t>kapitalisme loopt op z’n laatste benen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5050846" cy="4789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sz="3200" dirty="0" smtClean="0"/>
              <a:t>De </a:t>
            </a:r>
            <a:r>
              <a:rPr lang="nl-NL" sz="3200" dirty="0"/>
              <a:t>VS </a:t>
            </a:r>
            <a:r>
              <a:rPr lang="nl-NL" sz="3200" dirty="0" smtClean="0"/>
              <a:t>laatste reserves schaliegas </a:t>
            </a:r>
          </a:p>
          <a:p>
            <a:pPr lvl="0"/>
            <a:r>
              <a:rPr lang="nl-NL" sz="3200" dirty="0" smtClean="0"/>
              <a:t>China </a:t>
            </a:r>
            <a:r>
              <a:rPr lang="nl-NL" sz="3200" dirty="0"/>
              <a:t>is </a:t>
            </a:r>
            <a:r>
              <a:rPr lang="nl-NL" sz="3200" dirty="0" smtClean="0"/>
              <a:t>aan </a:t>
            </a:r>
            <a:r>
              <a:rPr lang="nl-NL" sz="3200" dirty="0"/>
              <a:t>het vergiftigen</a:t>
            </a:r>
          </a:p>
          <a:p>
            <a:pPr lvl="0"/>
            <a:r>
              <a:rPr lang="nl-NL" sz="3200" dirty="0"/>
              <a:t>Nieuwe kankermedicijnen </a:t>
            </a:r>
            <a:r>
              <a:rPr lang="nl-NL" sz="3200" dirty="0" smtClean="0"/>
              <a:t>100.000 </a:t>
            </a:r>
            <a:r>
              <a:rPr lang="nl-NL" sz="3200" dirty="0"/>
              <a:t>€ per behandeling</a:t>
            </a:r>
          </a:p>
          <a:p>
            <a:pPr lvl="0"/>
            <a:r>
              <a:rPr lang="nl-NL" sz="3200" dirty="0"/>
              <a:t>Ondanks </a:t>
            </a:r>
            <a:r>
              <a:rPr lang="nl-NL" sz="3200" dirty="0" smtClean="0"/>
              <a:t>klimaatchaos </a:t>
            </a:r>
            <a:r>
              <a:rPr lang="nl-NL" sz="3200" dirty="0"/>
              <a:t>gaan </a:t>
            </a:r>
            <a:r>
              <a:rPr lang="nl-NL" sz="3200" dirty="0" smtClean="0"/>
              <a:t>we </a:t>
            </a:r>
            <a:r>
              <a:rPr lang="nl-NL" sz="3200" dirty="0"/>
              <a:t>door met fossiel </a:t>
            </a:r>
            <a:endParaRPr lang="nl-NL" sz="3200" dirty="0" smtClean="0"/>
          </a:p>
          <a:p>
            <a:pPr lvl="0"/>
            <a:r>
              <a:rPr lang="nl-NL" sz="3200" dirty="0" smtClean="0"/>
              <a:t>Financierskapitalisme: winst zonder </a:t>
            </a:r>
            <a:r>
              <a:rPr lang="nl-NL" sz="3200" dirty="0" err="1" smtClean="0"/>
              <a:t>waardecreatie</a:t>
            </a:r>
            <a:endParaRPr lang="nl-NL" sz="3200" dirty="0" smtClean="0"/>
          </a:p>
          <a:p>
            <a:pPr lvl="0"/>
            <a:r>
              <a:rPr lang="nl-NL" sz="3200" dirty="0" smtClean="0"/>
              <a:t>Welkom </a:t>
            </a:r>
            <a:r>
              <a:rPr lang="nl-NL" sz="3200" dirty="0"/>
              <a:t>in </a:t>
            </a:r>
            <a:r>
              <a:rPr lang="nl-NL" sz="3200" dirty="0" err="1"/>
              <a:t>Corpocratië</a:t>
            </a:r>
            <a:r>
              <a:rPr lang="nl-NL" sz="3200" dirty="0"/>
              <a:t> (Ewald Engelen</a:t>
            </a:r>
            <a:r>
              <a:rPr lang="nl-NL" sz="3200" dirty="0" smtClean="0"/>
              <a:t>).</a:t>
            </a:r>
            <a:endParaRPr lang="nl-NL" sz="3200" dirty="0"/>
          </a:p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5226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648072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Bestuurlijke horizon:  struikelend verder</a:t>
            </a:r>
            <a:endParaRPr lang="nl-NL" sz="36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618040" cy="5184576"/>
          </a:xfrm>
        </p:spPr>
        <p:txBody>
          <a:bodyPr>
            <a:normAutofit fontScale="92500" lnSpcReduction="10000"/>
          </a:bodyPr>
          <a:lstStyle/>
          <a:p>
            <a:r>
              <a:rPr lang="nl-NL" sz="2800" b="1" dirty="0"/>
              <a:t>Inclusieve economie motor expansieve groei </a:t>
            </a:r>
            <a:r>
              <a:rPr lang="nl-NL" sz="2800" b="1" dirty="0" smtClean="0"/>
              <a:t>(theorie);</a:t>
            </a:r>
          </a:p>
          <a:p>
            <a:r>
              <a:rPr lang="nl-NL" sz="2800" b="1" dirty="0"/>
              <a:t>Extractieve </a:t>
            </a:r>
            <a:r>
              <a:rPr lang="nl-NL" sz="2800" b="1" dirty="0" smtClean="0"/>
              <a:t>instituties </a:t>
            </a:r>
            <a:r>
              <a:rPr lang="nl-NL" sz="2800" b="1" dirty="0"/>
              <a:t>concentreren macht kleine politieke </a:t>
            </a:r>
            <a:r>
              <a:rPr lang="nl-NL" sz="2800" b="1" dirty="0" smtClean="0"/>
              <a:t>elite (praktijk);</a:t>
            </a:r>
          </a:p>
          <a:p>
            <a:r>
              <a:rPr lang="nl-NL" sz="2800" b="1" dirty="0" smtClean="0"/>
              <a:t>Nog meer praktijk: </a:t>
            </a:r>
          </a:p>
          <a:p>
            <a:pPr lvl="1"/>
            <a:r>
              <a:rPr lang="nl-NL" sz="2800" b="1" dirty="0" smtClean="0"/>
              <a:t>geheime </a:t>
            </a:r>
            <a:r>
              <a:rPr lang="nl-NL" sz="2800" b="1" dirty="0"/>
              <a:t>tribunalen; </a:t>
            </a:r>
            <a:endParaRPr lang="nl-NL" sz="2800" b="1" dirty="0" smtClean="0"/>
          </a:p>
          <a:p>
            <a:pPr lvl="1"/>
            <a:r>
              <a:rPr lang="nl-NL" sz="2800" b="1" dirty="0" smtClean="0"/>
              <a:t>vastlopende politiek; </a:t>
            </a:r>
          </a:p>
          <a:p>
            <a:pPr lvl="1"/>
            <a:r>
              <a:rPr lang="nl-NL" sz="2800" b="1" dirty="0" smtClean="0"/>
              <a:t>populisten, </a:t>
            </a:r>
            <a:r>
              <a:rPr lang="nl-NL" sz="2800" b="1" dirty="0"/>
              <a:t>tea </a:t>
            </a:r>
            <a:r>
              <a:rPr lang="nl-NL" sz="2800" b="1" dirty="0" smtClean="0"/>
              <a:t>party</a:t>
            </a:r>
            <a:r>
              <a:rPr lang="nl-NL" sz="2800" b="1" dirty="0"/>
              <a:t>;</a:t>
            </a:r>
            <a:endParaRPr lang="nl-NL" sz="2800" b="1" dirty="0" smtClean="0"/>
          </a:p>
          <a:p>
            <a:pPr lvl="1"/>
            <a:r>
              <a:rPr lang="nl-NL" sz="2800" b="1" dirty="0" smtClean="0"/>
              <a:t>onmacht EU; </a:t>
            </a:r>
          </a:p>
          <a:p>
            <a:pPr lvl="1"/>
            <a:r>
              <a:rPr lang="nl-NL" sz="2800" b="1" dirty="0" smtClean="0"/>
              <a:t>overmacht </a:t>
            </a:r>
            <a:r>
              <a:rPr lang="nl-NL" sz="2800" b="1" dirty="0"/>
              <a:t>van de </a:t>
            </a:r>
            <a:r>
              <a:rPr lang="nl-NL" sz="2800" b="1" dirty="0" smtClean="0"/>
              <a:t>banken;</a:t>
            </a:r>
          </a:p>
          <a:p>
            <a:r>
              <a:rPr lang="nl-NL" sz="2800" b="1" dirty="0"/>
              <a:t>Uitholling politieke </a:t>
            </a:r>
            <a:r>
              <a:rPr lang="nl-NL" sz="2800" b="1" dirty="0" smtClean="0"/>
              <a:t>macht door privatisering;</a:t>
            </a:r>
          </a:p>
          <a:p>
            <a:r>
              <a:rPr lang="nl-NL" sz="2800" b="1" dirty="0" smtClean="0"/>
              <a:t>Politiek als zelfreferentieel systeem.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22904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nl-NL" dirty="0" smtClean="0"/>
              <a:t>Beschavingshorizon lijkt gecrasht 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8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17640" cy="4572000"/>
          </a:xfrm>
        </p:spPr>
        <p:txBody>
          <a:bodyPr>
            <a:normAutofit fontScale="92500"/>
          </a:bodyPr>
          <a:lstStyle/>
          <a:p>
            <a:r>
              <a:rPr lang="nl-NL" sz="2800" b="1" dirty="0" smtClean="0"/>
              <a:t>Platheid als normaliteit:</a:t>
            </a:r>
          </a:p>
          <a:p>
            <a:pPr lvl="1"/>
            <a:r>
              <a:rPr lang="nl-NL" sz="2800" b="1" dirty="0" smtClean="0"/>
              <a:t>Politiek</a:t>
            </a:r>
          </a:p>
          <a:p>
            <a:pPr lvl="1"/>
            <a:r>
              <a:rPr lang="nl-NL" sz="2800" b="1" dirty="0" smtClean="0"/>
              <a:t>Media</a:t>
            </a:r>
          </a:p>
          <a:p>
            <a:pPr lvl="1"/>
            <a:r>
              <a:rPr lang="nl-NL" sz="2800" b="1" dirty="0"/>
              <a:t>Getolereerd racisme: </a:t>
            </a:r>
            <a:endParaRPr lang="nl-NL" sz="2800" b="1" dirty="0" smtClean="0"/>
          </a:p>
          <a:p>
            <a:pPr lvl="1"/>
            <a:r>
              <a:rPr lang="nl-NL" sz="2800" b="1" dirty="0" smtClean="0"/>
              <a:t>Getolereerde  discriminatie;</a:t>
            </a:r>
          </a:p>
          <a:p>
            <a:r>
              <a:rPr lang="nl-NL" sz="2800" b="1" dirty="0" smtClean="0"/>
              <a:t>Enorm groeiende inkomensverschillen;</a:t>
            </a:r>
          </a:p>
          <a:p>
            <a:r>
              <a:rPr lang="nl-NL" sz="2800" b="1" dirty="0" smtClean="0"/>
              <a:t>Van markteconomie naar marktsamenleving 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72" y="1916832"/>
            <a:ext cx="4150036" cy="29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Nieuwe </a:t>
            </a:r>
            <a:r>
              <a:rPr lang="nl-NL" b="1" dirty="0" smtClean="0"/>
              <a:t>aanvliegroutes</a:t>
            </a:r>
            <a:endParaRPr lang="nl-NL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john@johnhuige.nl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47A9-28AD-4070-A9F7-98D9E08D9EA7}" type="slidenum">
              <a:rPr lang="nl-NL" smtClean="0"/>
              <a:t>9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/>
          <a:lstStyle/>
          <a:p>
            <a:pPr lvl="0"/>
            <a:r>
              <a:rPr lang="nl-NL" dirty="0" smtClean="0"/>
              <a:t>Dat </a:t>
            </a:r>
            <a:r>
              <a:rPr lang="nl-NL" dirty="0"/>
              <a:t>er urgent iets moet gebeuren, dat staat voor ons allemaal vast (denk ik</a:t>
            </a:r>
            <a:r>
              <a:rPr lang="nl-NL" dirty="0" smtClean="0"/>
              <a:t>)</a:t>
            </a:r>
          </a:p>
          <a:p>
            <a:r>
              <a:rPr lang="nl-NL" dirty="0" smtClean="0"/>
              <a:t>Platform DSE: de Grote Transitie. Zie </a:t>
            </a:r>
            <a:r>
              <a:rPr lang="nl-NL" dirty="0" smtClean="0">
                <a:hlinkClick r:id="rId2"/>
              </a:rPr>
              <a:t>www.platformdse.org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076" name="Picture 4" descr="https://encrypted-tbn3.gstatic.com/images?q=tbn:ANd9GcShAAK8FTayZtu25CEkqoZqCFmzPl10wRmgX1_rphA546gDGZkY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4" y="2636912"/>
            <a:ext cx="5826780" cy="32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Aangepast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2124</TotalTime>
  <Words>830</Words>
  <Application>Microsoft Office PowerPoint</Application>
  <PresentationFormat>Diavoorstelling (4:3)</PresentationFormat>
  <Paragraphs>216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Vermogen</vt:lpstr>
      <vt:lpstr>Vliegen zonder Vliegplan Onze economie; onze business modellen </vt:lpstr>
      <vt:lpstr>Vliegplan</vt:lpstr>
      <vt:lpstr>We zitten met heel veel vragen</vt:lpstr>
      <vt:lpstr>Wat zit tussen de oren?</vt:lpstr>
      <vt:lpstr>De grote lijn</vt:lpstr>
      <vt:lpstr>Economische horizon kapitalisme loopt op z’n laatste benen</vt:lpstr>
      <vt:lpstr>Bestuurlijke horizon:  struikelend verder</vt:lpstr>
      <vt:lpstr>Beschavingshorizon lijkt gecrasht </vt:lpstr>
      <vt:lpstr>Nieuwe aanvliegroutes</vt:lpstr>
      <vt:lpstr>Laat je geluid horen</vt:lpstr>
      <vt:lpstr>Van onzichtbare hand ….</vt:lpstr>
      <vt:lpstr>Naar zichtbare hand 1 Zelf markten tekenen</vt:lpstr>
      <vt:lpstr>Naar de zichtbare hand 2 Nieuwe business modellen tekenen</vt:lpstr>
      <vt:lpstr>Creativiteit focussen</vt:lpstr>
      <vt:lpstr>Stedelijke creativiteit grootste uitdaging </vt:lpstr>
      <vt:lpstr>Stedelijk dynamiek</vt:lpstr>
      <vt:lpstr>Vliegen met vallen en opstaan</vt:lpstr>
      <vt:lpstr>Tussen hemel en aarde</vt:lpstr>
      <vt:lpstr>Nieuwe financieringsmodellen </vt:lpstr>
      <vt:lpstr>Samen vertrekken </vt:lpstr>
      <vt:lpstr>Samen verder</vt:lpstr>
      <vt:lpstr>Zachte landing / harde landing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Vliegen zonder Vliegplan</dc:title>
  <dc:creator>John</dc:creator>
  <cp:lastModifiedBy>John</cp:lastModifiedBy>
  <cp:revision>75</cp:revision>
  <dcterms:created xsi:type="dcterms:W3CDTF">2014-01-14T20:31:21Z</dcterms:created>
  <dcterms:modified xsi:type="dcterms:W3CDTF">2014-02-04T21:07:51Z</dcterms:modified>
</cp:coreProperties>
</file>